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5" r:id="rId6"/>
    <p:sldId id="260" r:id="rId7"/>
    <p:sldId id="268" r:id="rId8"/>
    <p:sldId id="267" r:id="rId9"/>
    <p:sldId id="266" r:id="rId10"/>
    <p:sldId id="261" r:id="rId11"/>
    <p:sldId id="263" r:id="rId12"/>
    <p:sldId id="269" r:id="rId13"/>
    <p:sldId id="264" r:id="rId14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dledning" id="{000217CC-E43F-414D-A4E2-BEA9D3658313}">
          <p14:sldIdLst>
            <p14:sldId id="256"/>
            <p14:sldId id="257"/>
          </p14:sldIdLst>
        </p14:section>
        <p14:section name="Brugerbehov" id="{89D562EA-0430-49FC-A017-C2E011FCB60E}">
          <p14:sldIdLst>
            <p14:sldId id="258"/>
          </p14:sldIdLst>
        </p14:section>
        <p14:section name="Koncept og forretningsmodel" id="{CB09C7BF-F69D-426D-B902-98299F479C66}">
          <p14:sldIdLst>
            <p14:sldId id="259"/>
            <p14:sldId id="265"/>
          </p14:sldIdLst>
        </p14:section>
        <p14:section name="Teknisk løsning" id="{C5F0E82F-F16B-4DDD-B3C5-47DA232D9A24}">
          <p14:sldIdLst>
            <p14:sldId id="260"/>
            <p14:sldId id="268"/>
            <p14:sldId id="267"/>
          </p14:sldIdLst>
        </p14:section>
        <p14:section name="Fremtid og konkurrence" id="{405E0CC5-6D18-4FB4-9535-CAB2B0FD76E7}">
          <p14:sldIdLst>
            <p14:sldId id="266"/>
            <p14:sldId id="261"/>
          </p14:sldIdLst>
        </p14:section>
        <p14:section name="Udrulning og risici" id="{F5CB1325-0116-4669-A96A-ADAC8EC6EEFF}">
          <p14:sldIdLst>
            <p14:sldId id="263"/>
            <p14:sldId id="269"/>
          </p14:sldIdLst>
        </p14:section>
        <p14:section name="Forslag til plan" id="{89550266-F8C4-4065-9547-1F87C9119ADB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1F91"/>
    <a:srgbClr val="4D9B08"/>
    <a:srgbClr val="57A208"/>
    <a:srgbClr val="611563"/>
    <a:srgbClr val="305F05"/>
    <a:srgbClr val="102002"/>
    <a:srgbClr val="A5D44B"/>
    <a:srgbClr val="0918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57" autoAdjust="0"/>
  </p:normalViewPr>
  <p:slideViewPr>
    <p:cSldViewPr snapToGrid="0">
      <p:cViewPr varScale="1">
        <p:scale>
          <a:sx n="109" d="100"/>
          <a:sy n="109" d="100"/>
        </p:scale>
        <p:origin x="61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EDB4AE-103B-426F-949A-54DF4F0BFAE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98F99F-5A85-4C5D-A8F5-E3DA0245653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EF0FE7-4F57-4051-B70B-6DFF58D81453}" type="datetimeFigureOut">
              <a:rPr lang="da-DK" smtClean="0"/>
              <a:t>20-11-2018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90CD5C-5E3A-45B9-B42F-C7EC6555CA7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BCFF4E-BB4A-4AB9-A091-F11BE7E7FF8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AB1D36-90D4-4B1A-84EC-43FDC3AD99C2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812568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A32A1D-AFFE-4603-BE34-F266E1E0FFB9}" type="datetimeFigureOut">
              <a:rPr lang="da-DK" smtClean="0"/>
              <a:t>20-11-2018</a:t>
            </a:fld>
            <a:endParaRPr lang="da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338265-3FDA-4424-80B6-5E306DF32BD3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30322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40642-1533-4F3C-9BB7-F73F08D164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F630B-353C-4097-BDA4-22DDBD1831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pic>
        <p:nvPicPr>
          <p:cNvPr id="7" name="Hide the storyline text">
            <a:extLst>
              <a:ext uri="{FF2B5EF4-FFF2-40B4-BE49-F238E27FC236}">
                <a16:creationId xmlns:a16="http://schemas.microsoft.com/office/drawing/2014/main" id="{4B03DABC-665B-4E59-A986-97FC34DEE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62700"/>
            <a:ext cx="1118235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398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C6A2B-6609-4631-A65A-C71D9899E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2C83DA-079C-4302-B153-A9F51E04F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340B7-DB73-45B7-94BE-2B2152B68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7AADE-3F86-44AE-A974-462C4A1BAD02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CF9C8-926F-429C-A8DF-BFEE16DF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7D6A5-BA44-4454-B63F-9D83ACC51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48991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F070B8-2935-4D5D-9D0F-E7A7844BD9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B8693C-F452-41F1-A42F-9006C4ABF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5F7C5-1FCF-4F66-B534-5DA400CA3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9CAE5-2604-49ED-A9D1-A3C61313960E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D649D-46A7-478B-9559-72276065C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9CC84-4BE8-451B-BA37-AF8511B4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80487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B9C6A-1F73-415C-9649-BF4071FE7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1FB4B-4C13-4125-8370-54DF886CE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4EA1D-140B-412A-A49C-B378A4A42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B6AA-AE6E-46B8-BDB1-FBF7CF5A3508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3131A-1E69-43C2-A0CC-CCEFF064B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2C98B-9093-40AA-9C39-0A32354BA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20029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EFA1D-20A3-4A42-B9A2-49A3F4A55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4CA25D-0B89-4484-99FD-5405E39F0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80580-70C1-4B33-850B-F0234888A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D0E5D-7793-491F-A23C-4D883E04C02F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8F62C-6BF0-47E8-AE47-BDFBD64B4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398F8-C46B-4D94-8BFB-178284FEA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6832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051D8-01C7-4E91-A6CA-1FE70544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FDA9C-6E44-4537-90BB-0E2ACF35F9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A0EAD-863A-4106-BFBA-06EC2E325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41DDE-6240-44F7-9F3C-39002281E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F6FF7-079C-4B8E-AF76-35CED963C9D7}" type="datetime1">
              <a:rPr lang="da-DK" smtClean="0"/>
              <a:t>20-11-2018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81F89-AF05-4063-AA93-9FAA7D745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4A13CE-859C-47B4-928E-004F8C745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6976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07311-BE57-4AE7-B9E8-21BF5E761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532" y="0"/>
            <a:ext cx="10515600" cy="74644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da-DK"/>
            </a:lvl1pPr>
          </a:lstStyle>
          <a:p>
            <a:pPr lvl="0"/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54DB8-9483-49B0-BC16-59B56A6BA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972037"/>
            <a:ext cx="5157787" cy="823912"/>
          </a:xfrm>
        </p:spPr>
        <p:txBody>
          <a:bodyPr anchor="b"/>
          <a:lstStyle>
            <a:lvl1pPr marL="0" indent="0">
              <a:buNone/>
              <a:defRPr sz="2400" b="1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DD80B-B71C-46BE-987D-262DF5EFE3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021537"/>
            <a:ext cx="5157787" cy="416812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da-D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22C498-2A0D-47BC-8D4C-C0B9BF6EEC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972037"/>
            <a:ext cx="5183188" cy="823912"/>
          </a:xfrm>
        </p:spPr>
        <p:txBody>
          <a:bodyPr anchor="b"/>
          <a:lstStyle>
            <a:lvl1pPr marL="0" indent="0">
              <a:buNone/>
              <a:defRPr sz="2400" b="1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7AF237-3485-44EE-9088-DC4CBC020B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21537"/>
            <a:ext cx="5183188" cy="41681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377956-5C64-4D73-A70B-DAF3A1A06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FF1DE-43FA-497A-B976-11315C28A394}" type="datetime1">
              <a:rPr lang="da-DK" smtClean="0"/>
              <a:t>20-11-2018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E9A61A-FFBA-4E27-9DC3-75AF94A5C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1C1EAD-0879-48E3-BE6B-6BCBEEEBF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90416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B318E-5AAE-4E4B-9F90-7C730F1A9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8E38EA-ABC3-4764-B2AD-1D4A8F604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413DAC-A715-4FF4-91D8-55C1C623670D}" type="datetime1">
              <a:rPr lang="da-DK" smtClean="0"/>
              <a:t>20-11-2018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1F6DEF-57B6-4480-9383-3D1C8BCBE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02FC86-896B-46F2-BD7B-E178775EE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71521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18CD76-F9BA-437F-8FE6-3FB50BB7C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0DDC5-9B77-4075-A5A6-BF6B54D6CF01}" type="datetime1">
              <a:rPr lang="da-DK" smtClean="0"/>
              <a:t>20-11-2018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183428-EB5A-4A29-A0EC-CAA1D449E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566976-C8DB-448F-90E2-92C9EB93D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01621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64F46-49A5-498F-A450-89E0369D9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FF8D6-C594-4B79-BC3F-21B4C4F82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AED560-8123-4F14-8B3E-D1FE715A41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ABA475-167B-4757-A027-C5ADD741D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C2467-B7D3-468A-9523-0833221FAA34}" type="datetime1">
              <a:rPr lang="da-DK" smtClean="0"/>
              <a:t>20-11-2018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C2EC59-3479-45D5-956E-C9BA27256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F1F56-B30A-47E9-82A3-9DC0A06AA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17878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8067D-0C9B-4774-911D-70EFD265B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0DDBD2-9861-4DAA-AB1A-E3A150FBB5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6FE05D-5381-44A4-B0D9-FBCD89FE4F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855785-47CA-48E8-AB39-0C3FCBA35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6E73C-2D10-4C42-B12F-60903F9538CF}" type="datetime1">
              <a:rPr lang="da-DK" smtClean="0"/>
              <a:t>20-11-2018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D21305-D25B-4EB3-A6AA-2328B2A07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41BFE-047E-4403-8F1A-E70A5A700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360122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23000">
              <a:schemeClr val="bg1"/>
            </a:gs>
            <a:gs pos="89000">
              <a:schemeClr val="bg1"/>
            </a:gs>
            <a:gs pos="97000">
              <a:srgbClr val="102002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5B29B7-EC00-462A-9DA2-477DDE4B0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273" y="0"/>
            <a:ext cx="10515600" cy="7651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7CFBE-D822-43BC-B14C-E636C5DCDD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06286"/>
            <a:ext cx="10515600" cy="4870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0FBE3-55D0-4E47-A98D-5DFE0C8FFF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1765109" y="193889"/>
            <a:ext cx="620777" cy="2330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rgbClr val="4D9B08"/>
                </a:solidFill>
                <a:latin typeface="Bahnschrift SemiBold" panose="020B0502040204020203" pitchFamily="34" charset="0"/>
              </a:defRPr>
            </a:lvl1pPr>
          </a:lstStyle>
          <a:p>
            <a:fld id="{A0AA2BBA-318C-44E1-9AC8-469F5AFDE800}" type="datetime1">
              <a:rPr lang="da-DK" smtClean="0"/>
              <a:pPr/>
              <a:t>20-11-2018</a:t>
            </a:fld>
            <a:endParaRPr lang="da-DK" dirty="0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66083D18-6373-4FED-9A62-57F67FFEC8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357061" y="2222716"/>
            <a:ext cx="3436873" cy="2330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da-DK" sz="700" smtClean="0">
                <a:solidFill>
                  <a:srgbClr val="4D9B08"/>
                </a:solidFill>
                <a:latin typeface="Bahnschrift SemiBold" panose="020B0502040204020203" pitchFamily="34" charset="0"/>
              </a:defRPr>
            </a:lvl1pPr>
          </a:lstStyle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17B50-C1B9-4797-9E2A-55618FFB37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39825" y="64668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4D9B08"/>
                </a:solidFill>
                <a:latin typeface="Bahnschrift SemiBold" panose="020B0502040204020203" pitchFamily="34" charset="0"/>
              </a:defRPr>
            </a:lvl1pPr>
          </a:lstStyle>
          <a:p>
            <a:fld id="{3805FC7A-D1FE-431A-8BA7-275F67334284}" type="slidenum">
              <a:rPr lang="da-DK" smtClean="0"/>
              <a:pPr/>
              <a:t>‹#›</a:t>
            </a:fld>
            <a:endParaRPr lang="da-DK"/>
          </a:p>
        </p:txBody>
      </p:sp>
      <p:pic>
        <p:nvPicPr>
          <p:cNvPr id="7" name="Picture 2" descr="Billedresultat for shopping basket transparent background">
            <a:extLst>
              <a:ext uri="{FF2B5EF4-FFF2-40B4-BE49-F238E27FC236}">
                <a16:creationId xmlns:a16="http://schemas.microsoft.com/office/drawing/2014/main" id="{BC775A68-3745-402D-A94C-D6AB32D24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025" y="5897923"/>
            <a:ext cx="1008975" cy="827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##storyline" hidden="1">
            <a:extLst>
              <a:ext uri="{FF2B5EF4-FFF2-40B4-BE49-F238E27FC236}">
                <a16:creationId xmlns:a16="http://schemas.microsoft.com/office/drawing/2014/main" id="{ADBAAD72-DFF2-44E0-A843-940CA5F608AC}"/>
              </a:ext>
            </a:extLst>
          </p:cNvPr>
          <p:cNvSpPr/>
          <p:nvPr/>
        </p:nvSpPr>
        <p:spPr>
          <a:xfrm>
            <a:off x="0" y="6621980"/>
            <a:ext cx="10344825" cy="19231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/>
            <a:r>
              <a:rPr lang="da-DK" sz="700" dirty="0">
                <a:solidFill>
                  <a:schemeClr val="bg1">
                    <a:lumMod val="50000"/>
                    <a:lumOff val="50000"/>
                  </a:schemeClr>
                </a:solidFill>
                <a:latin typeface="Bahnschrift SemiBold" panose="020B0502040204020203" pitchFamily="34" charset="0"/>
              </a:rPr>
              <a:t>  MEMENTO – Nikolaj Nøhr-Rasmussen</a:t>
            </a:r>
          </a:p>
        </p:txBody>
      </p:sp>
      <p:pic>
        <p:nvPicPr>
          <p:cNvPr id="9" name="Picture 2" descr="Billedresultat for shopping basket transparent background">
            <a:extLst>
              <a:ext uri="{FF2B5EF4-FFF2-40B4-BE49-F238E27FC236}">
                <a16:creationId xmlns:a16="http://schemas.microsoft.com/office/drawing/2014/main" id="{88B55ADC-81CF-4C40-80CC-3E0DE71858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3025" y="5897923"/>
            <a:ext cx="1008975" cy="827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* Indledning">
            <a:extLst>
              <a:ext uri="{FF2B5EF4-FFF2-40B4-BE49-F238E27FC236}">
                <a16:creationId xmlns:a16="http://schemas.microsoft.com/office/drawing/2014/main" id="{EA56E0BE-40E5-4D86-A0B6-738BE47429EC}"/>
              </a:ext>
            </a:extLst>
          </p:cNvPr>
          <p:cNvSpPr/>
          <p:nvPr userDrawn="1"/>
        </p:nvSpPr>
        <p:spPr>
          <a:xfrm>
            <a:off x="0" y="6616700"/>
            <a:ext cx="1473200" cy="19231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ctr"/>
            <a:r>
              <a:rPr lang="da-DK" sz="700">
                <a:solidFill>
                  <a:schemeClr val="bg1">
                    <a:lumMod val="50000"/>
                    <a:lumOff val="50000"/>
                  </a:schemeClr>
                </a:solidFill>
                <a:latin typeface="Bahnschrift SemiBold" panose="020B0502040204020203" pitchFamily="34" charset="0"/>
              </a:rPr>
              <a:t>Indledning</a:t>
            </a:r>
            <a:endParaRPr lang="da-DK" sz="700" dirty="0">
              <a:solidFill>
                <a:schemeClr val="bg1">
                  <a:lumMod val="50000"/>
                  <a:lumOff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* Brugerbehov">
            <a:extLst>
              <a:ext uri="{FF2B5EF4-FFF2-40B4-BE49-F238E27FC236}">
                <a16:creationId xmlns:a16="http://schemas.microsoft.com/office/drawing/2014/main" id="{064249FE-DEA4-42FD-A5BB-3787431589CB}"/>
              </a:ext>
            </a:extLst>
          </p:cNvPr>
          <p:cNvSpPr/>
          <p:nvPr userDrawn="1"/>
        </p:nvSpPr>
        <p:spPr>
          <a:xfrm>
            <a:off x="1473200" y="6616700"/>
            <a:ext cx="1473200" cy="19231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ctr"/>
            <a:r>
              <a:rPr lang="da-DK" sz="700">
                <a:solidFill>
                  <a:schemeClr val="bg1">
                    <a:lumMod val="50000"/>
                    <a:lumOff val="50000"/>
                  </a:schemeClr>
                </a:solidFill>
                <a:latin typeface="Bahnschrift SemiBold" panose="020B0502040204020203" pitchFamily="34" charset="0"/>
              </a:rPr>
              <a:t>Brugerbehov</a:t>
            </a:r>
            <a:endParaRPr lang="da-DK" sz="700" dirty="0">
              <a:solidFill>
                <a:schemeClr val="bg1">
                  <a:lumMod val="50000"/>
                  <a:lumOff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2" name="* Koncept og forretningsmodel">
            <a:extLst>
              <a:ext uri="{FF2B5EF4-FFF2-40B4-BE49-F238E27FC236}">
                <a16:creationId xmlns:a16="http://schemas.microsoft.com/office/drawing/2014/main" id="{ADD414D0-5947-474F-ABAD-845A6BEE35DC}"/>
              </a:ext>
            </a:extLst>
          </p:cNvPr>
          <p:cNvSpPr/>
          <p:nvPr userDrawn="1"/>
        </p:nvSpPr>
        <p:spPr>
          <a:xfrm>
            <a:off x="2946400" y="6616700"/>
            <a:ext cx="1473200" cy="19231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ctr"/>
            <a:r>
              <a:rPr lang="da-DK" sz="700">
                <a:solidFill>
                  <a:schemeClr val="bg1">
                    <a:lumMod val="50000"/>
                    <a:lumOff val="50000"/>
                  </a:schemeClr>
                </a:solidFill>
                <a:latin typeface="Bahnschrift SemiBold" panose="020B0502040204020203" pitchFamily="34" charset="0"/>
              </a:rPr>
              <a:t>Koncept og forretningsmodel</a:t>
            </a:r>
            <a:endParaRPr lang="da-DK" sz="700" dirty="0">
              <a:solidFill>
                <a:schemeClr val="bg1">
                  <a:lumMod val="50000"/>
                  <a:lumOff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3" name="* Teknisk løsning">
            <a:extLst>
              <a:ext uri="{FF2B5EF4-FFF2-40B4-BE49-F238E27FC236}">
                <a16:creationId xmlns:a16="http://schemas.microsoft.com/office/drawing/2014/main" id="{7CE69A54-19F9-445F-9093-267B2D3DFA8C}"/>
              </a:ext>
            </a:extLst>
          </p:cNvPr>
          <p:cNvSpPr/>
          <p:nvPr userDrawn="1"/>
        </p:nvSpPr>
        <p:spPr>
          <a:xfrm>
            <a:off x="4419600" y="6616700"/>
            <a:ext cx="1473200" cy="19231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ctr"/>
            <a:r>
              <a:rPr lang="da-DK" sz="700">
                <a:solidFill>
                  <a:schemeClr val="bg1">
                    <a:lumMod val="50000"/>
                    <a:lumOff val="50000"/>
                  </a:schemeClr>
                </a:solidFill>
                <a:latin typeface="Bahnschrift SemiBold" panose="020B0502040204020203" pitchFamily="34" charset="0"/>
              </a:rPr>
              <a:t>Teknisk løsning</a:t>
            </a:r>
            <a:endParaRPr lang="da-DK" sz="700" dirty="0">
              <a:solidFill>
                <a:schemeClr val="bg1">
                  <a:lumMod val="50000"/>
                  <a:lumOff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4" name="* Fremtid og konkurrence">
            <a:extLst>
              <a:ext uri="{FF2B5EF4-FFF2-40B4-BE49-F238E27FC236}">
                <a16:creationId xmlns:a16="http://schemas.microsoft.com/office/drawing/2014/main" id="{BAAA7E40-1D32-4F1B-8010-45820D4D3133}"/>
              </a:ext>
            </a:extLst>
          </p:cNvPr>
          <p:cNvSpPr/>
          <p:nvPr userDrawn="1"/>
        </p:nvSpPr>
        <p:spPr>
          <a:xfrm>
            <a:off x="5892800" y="6616700"/>
            <a:ext cx="1473200" cy="19231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ctr"/>
            <a:r>
              <a:rPr lang="da-DK" sz="700">
                <a:solidFill>
                  <a:schemeClr val="bg1">
                    <a:lumMod val="50000"/>
                    <a:lumOff val="50000"/>
                  </a:schemeClr>
                </a:solidFill>
                <a:latin typeface="Bahnschrift SemiBold" panose="020B0502040204020203" pitchFamily="34" charset="0"/>
              </a:rPr>
              <a:t>Fremtid og konkurrence</a:t>
            </a:r>
            <a:endParaRPr lang="da-DK" sz="700" dirty="0">
              <a:solidFill>
                <a:schemeClr val="bg1">
                  <a:lumMod val="50000"/>
                  <a:lumOff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5" name="* Udrulning og risici">
            <a:extLst>
              <a:ext uri="{FF2B5EF4-FFF2-40B4-BE49-F238E27FC236}">
                <a16:creationId xmlns:a16="http://schemas.microsoft.com/office/drawing/2014/main" id="{834AD88C-CAAB-436C-918C-27406CDB997E}"/>
              </a:ext>
            </a:extLst>
          </p:cNvPr>
          <p:cNvSpPr/>
          <p:nvPr userDrawn="1"/>
        </p:nvSpPr>
        <p:spPr>
          <a:xfrm>
            <a:off x="7366000" y="6616700"/>
            <a:ext cx="1473200" cy="19231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ctr"/>
            <a:r>
              <a:rPr lang="da-DK" sz="700">
                <a:solidFill>
                  <a:schemeClr val="bg1">
                    <a:lumMod val="50000"/>
                    <a:lumOff val="50000"/>
                  </a:schemeClr>
                </a:solidFill>
                <a:latin typeface="Bahnschrift SemiBold" panose="020B0502040204020203" pitchFamily="34" charset="0"/>
              </a:rPr>
              <a:t>Udrulning og risici</a:t>
            </a:r>
            <a:endParaRPr lang="da-DK" sz="700" dirty="0">
              <a:solidFill>
                <a:schemeClr val="bg1">
                  <a:lumMod val="50000"/>
                  <a:lumOff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6" name="* Forslag til plan">
            <a:extLst>
              <a:ext uri="{FF2B5EF4-FFF2-40B4-BE49-F238E27FC236}">
                <a16:creationId xmlns:a16="http://schemas.microsoft.com/office/drawing/2014/main" id="{A9A961EA-3D2E-421F-A867-88DCE212D62D}"/>
              </a:ext>
            </a:extLst>
          </p:cNvPr>
          <p:cNvSpPr/>
          <p:nvPr userDrawn="1"/>
        </p:nvSpPr>
        <p:spPr>
          <a:xfrm>
            <a:off x="8839200" y="6616700"/>
            <a:ext cx="1473200" cy="192318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lvl="0" algn="ctr"/>
            <a:r>
              <a:rPr lang="da-DK" sz="700">
                <a:solidFill>
                  <a:schemeClr val="bg1">
                    <a:lumMod val="50000"/>
                    <a:lumOff val="50000"/>
                  </a:schemeClr>
                </a:solidFill>
                <a:latin typeface="Bahnschrift SemiBold" panose="020B0502040204020203" pitchFamily="34" charset="0"/>
              </a:rPr>
              <a:t>Forslag til plan</a:t>
            </a:r>
            <a:endParaRPr lang="da-DK" sz="700" dirty="0">
              <a:solidFill>
                <a:schemeClr val="bg1">
                  <a:lumMod val="50000"/>
                  <a:lumOff val="50000"/>
                </a:schemeClr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0502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4D9B08"/>
          </a:solidFill>
          <a:latin typeface="Bahnschrift SemiBold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57A208"/>
          </a:solidFill>
          <a:latin typeface="Bahnschrift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57A208"/>
          </a:solidFill>
          <a:latin typeface="Bahnschrift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57A208"/>
          </a:solidFill>
          <a:latin typeface="Bahnschrift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7A208"/>
          </a:solidFill>
          <a:latin typeface="Bahnschrift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57A208"/>
          </a:solidFill>
          <a:latin typeface="Bahnschrift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5.png"/><Relationship Id="rId3" Type="http://schemas.microsoft.com/office/2007/relationships/hdphoto" Target="../media/hdphoto3.wdp"/><Relationship Id="rId7" Type="http://schemas.openxmlformats.org/officeDocument/2006/relationships/image" Target="../media/image10.png"/><Relationship Id="rId12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11" Type="http://schemas.openxmlformats.org/officeDocument/2006/relationships/image" Target="../media/image13.png"/><Relationship Id="rId5" Type="http://schemas.openxmlformats.org/officeDocument/2006/relationships/image" Target="../media/image8.jpg"/><Relationship Id="rId10" Type="http://schemas.openxmlformats.org/officeDocument/2006/relationships/image" Target="../media/image12.png"/><Relationship Id="rId4" Type="http://schemas.openxmlformats.org/officeDocument/2006/relationships/image" Target="../media/image7.jpg"/><Relationship Id="rId9" Type="http://schemas.openxmlformats.org/officeDocument/2006/relationships/image" Target="../media/image4.png"/><Relationship Id="rId1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6219C-E46B-4AEC-8FF3-B64AC8EAAD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dirty="0"/>
              <a:t>MEMENTO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2721B5-60DB-41CE-ADC4-3EC557BC9C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dirty="0"/>
              <a:t>Et boost til indkøbslisten</a:t>
            </a:r>
            <a:endParaRPr lang="da-DK" u="sng" dirty="0"/>
          </a:p>
        </p:txBody>
      </p:sp>
      <p:cxnSp>
        <p:nvCxnSpPr>
          <p:cNvPr id="4" name="* storyline marker">
            <a:extLst>
              <a:ext uri="{FF2B5EF4-FFF2-40B4-BE49-F238E27FC236}">
                <a16:creationId xmlns:a16="http://schemas.microsoft.com/office/drawing/2014/main" id="{C55B0051-CE14-4721-A48A-6DDD67A16FBD}"/>
              </a:ext>
            </a:extLst>
          </p:cNvPr>
          <p:cNvCxnSpPr/>
          <p:nvPr/>
        </p:nvCxnSpPr>
        <p:spPr>
          <a:xfrm>
            <a:off x="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301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C17CF-EA28-41F0-8F60-BACB6DDFC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Konkurrence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68C38-F882-49CB-A656-02CC7332A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Konkurrence fra Amazon + Echo</a:t>
            </a:r>
          </a:p>
          <a:p>
            <a:pPr lvl="1"/>
            <a:r>
              <a:rPr lang="da-DK" dirty="0"/>
              <a:t>Helt forskelligt pricepoint</a:t>
            </a:r>
          </a:p>
          <a:p>
            <a:r>
              <a:rPr lang="da-DK" dirty="0"/>
              <a:t>Konkurrence fra smarte køleskabe </a:t>
            </a:r>
          </a:p>
          <a:p>
            <a:pPr lvl="1"/>
            <a:r>
              <a:rPr lang="da-DK" dirty="0"/>
              <a:t>Skifter folk et helt køleskab blot for at få denne funktionalitet?</a:t>
            </a:r>
          </a:p>
          <a:p>
            <a:r>
              <a:rPr lang="da-DK" dirty="0"/>
              <a:t>Det er relativt enkelt at kopiere</a:t>
            </a:r>
          </a:p>
          <a:p>
            <a:pPr lvl="1"/>
            <a:r>
              <a:rPr lang="da-DK" dirty="0"/>
              <a:t>Ja. Det er et new-feature marked. Hastighed slår protektionisme.</a:t>
            </a:r>
          </a:p>
          <a:p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7DBD1-E480-45B4-94E0-5458245B6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B6AA-AE6E-46B8-BDB1-FBF7CF5A3508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7EE44-21C5-41FF-9AE7-EF91EF836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94D0F-F01A-47AE-970E-4B6C467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10</a:t>
            </a:fld>
            <a:endParaRPr lang="da-DK"/>
          </a:p>
        </p:txBody>
      </p:sp>
      <p:cxnSp>
        <p:nvCxnSpPr>
          <p:cNvPr id="7" name="* storyline marker">
            <a:extLst>
              <a:ext uri="{FF2B5EF4-FFF2-40B4-BE49-F238E27FC236}">
                <a16:creationId xmlns:a16="http://schemas.microsoft.com/office/drawing/2014/main" id="{685D8956-CEB6-4D72-A259-4712D8E414CA}"/>
              </a:ext>
            </a:extLst>
          </p:cNvPr>
          <p:cNvCxnSpPr/>
          <p:nvPr/>
        </p:nvCxnSpPr>
        <p:spPr>
          <a:xfrm>
            <a:off x="58928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8742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47841-121D-443B-8727-8DA6EC840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Udrulningsplan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2F558-FF20-4419-B4C2-62CEE0ADF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a-DK" dirty="0"/>
              <a:t>Reality check (nu)</a:t>
            </a:r>
          </a:p>
          <a:p>
            <a:pPr lvl="1"/>
            <a:r>
              <a:rPr lang="da-DK" dirty="0"/>
              <a:t>Giver det overhovedet mening for en online dagligvarehandel?</a:t>
            </a:r>
          </a:p>
          <a:p>
            <a:pPr lvl="1"/>
            <a:r>
              <a:rPr lang="da-DK" dirty="0"/>
              <a:t>De vigtigste tekniske problemer </a:t>
            </a:r>
            <a:r>
              <a:rPr lang="da-DK" dirty="0" err="1"/>
              <a:t>addresseret</a:t>
            </a:r>
            <a:endParaRPr lang="da-DK" dirty="0"/>
          </a:p>
          <a:p>
            <a:pPr lvl="1"/>
            <a:endParaRPr lang="da-DK" dirty="0"/>
          </a:p>
          <a:p>
            <a:r>
              <a:rPr lang="da-DK" dirty="0" err="1"/>
              <a:t>Pretotype</a:t>
            </a:r>
            <a:endParaRPr lang="da-DK" dirty="0"/>
          </a:p>
          <a:p>
            <a:pPr lvl="1"/>
            <a:r>
              <a:rPr lang="da-DK" dirty="0" err="1"/>
              <a:t>Ca</a:t>
            </a:r>
            <a:r>
              <a:rPr lang="da-DK" dirty="0"/>
              <a:t> 10 </a:t>
            </a:r>
            <a:r>
              <a:rPr lang="da-DK" dirty="0" err="1"/>
              <a:t>lead</a:t>
            </a:r>
            <a:r>
              <a:rPr lang="da-DK" dirty="0"/>
              <a:t> brugere</a:t>
            </a:r>
          </a:p>
          <a:p>
            <a:pPr lvl="1"/>
            <a:r>
              <a:rPr lang="da-DK" dirty="0"/>
              <a:t>UI og </a:t>
            </a:r>
            <a:r>
              <a:rPr lang="da-DK" dirty="0" err="1"/>
              <a:t>usability</a:t>
            </a:r>
            <a:r>
              <a:rPr lang="da-DK" dirty="0"/>
              <a:t>, herunder foreløbigt industrielt design</a:t>
            </a:r>
          </a:p>
          <a:p>
            <a:pPr lvl="1"/>
            <a:r>
              <a:rPr lang="da-DK" dirty="0"/>
              <a:t>Mange iterationer</a:t>
            </a:r>
          </a:p>
          <a:p>
            <a:pPr lvl="1"/>
            <a:endParaRPr lang="da-DK" dirty="0"/>
          </a:p>
          <a:p>
            <a:r>
              <a:rPr lang="da-DK" dirty="0"/>
              <a:t>Prototype</a:t>
            </a:r>
          </a:p>
          <a:p>
            <a:pPr lvl="1"/>
            <a:r>
              <a:rPr lang="da-DK" dirty="0"/>
              <a:t>100 brugere</a:t>
            </a:r>
          </a:p>
          <a:p>
            <a:pPr lvl="1"/>
            <a:r>
              <a:rPr lang="da-DK" dirty="0"/>
              <a:t>Holder forretningsmodellen?</a:t>
            </a:r>
          </a:p>
          <a:p>
            <a:pPr lvl="1"/>
            <a:r>
              <a:rPr lang="da-DK" dirty="0"/>
              <a:t>Holder hardwareprisen?</a:t>
            </a:r>
          </a:p>
          <a:p>
            <a:pPr lvl="1"/>
            <a:r>
              <a:rPr lang="da-DK" dirty="0"/>
              <a:t>Øvrige store risici testes</a:t>
            </a:r>
          </a:p>
          <a:p>
            <a:pPr lvl="1"/>
            <a:endParaRPr lang="da-DK" dirty="0"/>
          </a:p>
          <a:p>
            <a:r>
              <a:rPr lang="da-DK" dirty="0"/>
              <a:t>Beta</a:t>
            </a:r>
          </a:p>
          <a:p>
            <a:pPr lvl="1"/>
            <a:r>
              <a:rPr lang="da-DK" dirty="0"/>
              <a:t>100-1000 brugere</a:t>
            </a:r>
          </a:p>
          <a:p>
            <a:pPr lvl="1"/>
            <a:r>
              <a:rPr lang="da-DK" dirty="0"/>
              <a:t>Færdigt hardware design </a:t>
            </a:r>
          </a:p>
          <a:p>
            <a:pPr lvl="1"/>
            <a:r>
              <a:rPr lang="da-DK" dirty="0"/>
              <a:t>Produktion i stor skala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527A5-DCAC-44F1-ADFB-65F8FE79B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B6AA-AE6E-46B8-BDB1-FBF7CF5A3508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F45C06-A4D4-4997-AB14-FC495BC24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4CBED-6732-4C90-BDA8-46E05A845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11</a:t>
            </a:fld>
            <a:endParaRPr lang="da-DK"/>
          </a:p>
        </p:txBody>
      </p:sp>
      <p:cxnSp>
        <p:nvCxnSpPr>
          <p:cNvPr id="7" name="* storyline marker">
            <a:extLst>
              <a:ext uri="{FF2B5EF4-FFF2-40B4-BE49-F238E27FC236}">
                <a16:creationId xmlns:a16="http://schemas.microsoft.com/office/drawing/2014/main" id="{AEF81818-C271-4B05-88CE-6327C13103D3}"/>
              </a:ext>
            </a:extLst>
          </p:cNvPr>
          <p:cNvCxnSpPr/>
          <p:nvPr/>
        </p:nvCxnSpPr>
        <p:spPr>
          <a:xfrm>
            <a:off x="73660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73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3A348-8714-4595-840C-8E50479CE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Nøgle Risici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86E4B-1DA9-4BBA-9295-002889698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 dirty="0" err="1"/>
              <a:t>Desirability</a:t>
            </a:r>
            <a:endParaRPr lang="da-DK" dirty="0"/>
          </a:p>
          <a:p>
            <a:pPr lvl="1"/>
            <a:r>
              <a:rPr lang="da-DK" dirty="0"/>
              <a:t>Giver dette mening for brugeren? </a:t>
            </a:r>
            <a:r>
              <a:rPr lang="da-DK" i="1" dirty="0"/>
              <a:t>Kan kun </a:t>
            </a:r>
            <a:r>
              <a:rPr lang="da-DK" i="1" dirty="0" err="1"/>
              <a:t>checkes</a:t>
            </a:r>
            <a:r>
              <a:rPr lang="da-DK" i="1" dirty="0"/>
              <a:t> via </a:t>
            </a:r>
            <a:r>
              <a:rPr lang="da-DK" i="1" dirty="0" err="1"/>
              <a:t>prototyping</a:t>
            </a:r>
            <a:r>
              <a:rPr lang="da-DK" i="1" dirty="0"/>
              <a:t>.</a:t>
            </a:r>
          </a:p>
          <a:p>
            <a:pPr lvl="1"/>
            <a:r>
              <a:rPr lang="da-DK" dirty="0"/>
              <a:t>Kan brugeren undvære </a:t>
            </a:r>
            <a:r>
              <a:rPr lang="da-DK" dirty="0" err="1"/>
              <a:t>instant</a:t>
            </a:r>
            <a:r>
              <a:rPr lang="da-DK" dirty="0"/>
              <a:t> feedback på genkendelse?</a:t>
            </a:r>
          </a:p>
          <a:p>
            <a:pPr lvl="1"/>
            <a:r>
              <a:rPr lang="da-DK" dirty="0"/>
              <a:t>Er det anvendeligt (stregkoden vender væk fra en selv, når man skal scanne)?</a:t>
            </a:r>
          </a:p>
          <a:p>
            <a:r>
              <a:rPr lang="da-DK" dirty="0" err="1"/>
              <a:t>Viability</a:t>
            </a:r>
            <a:endParaRPr lang="da-DK" dirty="0"/>
          </a:p>
          <a:p>
            <a:pPr lvl="1"/>
            <a:r>
              <a:rPr lang="da-DK" dirty="0"/>
              <a:t>Holder forretningsmodellen (større omsætning pr kunde)?</a:t>
            </a:r>
          </a:p>
          <a:p>
            <a:pPr lvl="1"/>
            <a:r>
              <a:rPr lang="da-DK" dirty="0"/>
              <a:t>Holder produktionsprisen?</a:t>
            </a:r>
          </a:p>
          <a:p>
            <a:r>
              <a:rPr lang="da-DK" dirty="0" err="1"/>
              <a:t>Feasibility</a:t>
            </a:r>
            <a:endParaRPr lang="da-DK" dirty="0"/>
          </a:p>
          <a:p>
            <a:pPr lvl="1"/>
            <a:r>
              <a:rPr lang="da-DK" dirty="0"/>
              <a:t>Kan </a:t>
            </a:r>
            <a:r>
              <a:rPr lang="da-DK" dirty="0" err="1"/>
              <a:t>hw</a:t>
            </a:r>
            <a:r>
              <a:rPr lang="da-DK" dirty="0"/>
              <a:t> prisen holdes så langt nede, at Memento kan gøres gratis?</a:t>
            </a:r>
          </a:p>
          <a:p>
            <a:pPr lvl="1"/>
            <a:r>
              <a:rPr lang="da-DK" dirty="0"/>
              <a:t>Kan der laves gnidningsfri 1. gangs </a:t>
            </a:r>
            <a:r>
              <a:rPr lang="da-DK" dirty="0" err="1"/>
              <a:t>wifi</a:t>
            </a:r>
            <a:r>
              <a:rPr lang="da-DK" dirty="0"/>
              <a:t>-opkobling?</a:t>
            </a:r>
          </a:p>
          <a:p>
            <a:pPr lvl="1"/>
            <a:r>
              <a:rPr lang="da-DK" dirty="0"/>
              <a:t>Kan stregkoder genkendes med tilpas høj sikkerhed (optik + opløsning)?</a:t>
            </a:r>
          </a:p>
          <a:p>
            <a:pPr lvl="1"/>
            <a:r>
              <a:rPr lang="da-DK" dirty="0"/>
              <a:t>Kan det laves hurtigt nok (transmission + genkendelse)?</a:t>
            </a:r>
          </a:p>
          <a:p>
            <a:pPr lvl="1"/>
            <a:r>
              <a:rPr lang="da-DK" dirty="0"/>
              <a:t>Kan det laves småt nok (optik)?</a:t>
            </a:r>
          </a:p>
          <a:p>
            <a:pPr lvl="1"/>
            <a:r>
              <a:rPr lang="da-DK" dirty="0"/>
              <a:t>Vil optikken kunne auto-tunes præcist nok ved produktion?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4CFFC-EC91-42CE-9D57-52E61A133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B6AA-AE6E-46B8-BDB1-FBF7CF5A3508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DA10A-6AC8-4D34-A1B0-C458ED4C3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D022A-A366-496F-8A82-D8CBB957C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12</a:t>
            </a:fld>
            <a:endParaRPr lang="da-DK"/>
          </a:p>
        </p:txBody>
      </p:sp>
      <p:cxnSp>
        <p:nvCxnSpPr>
          <p:cNvPr id="7" name="* storyline marker">
            <a:extLst>
              <a:ext uri="{FF2B5EF4-FFF2-40B4-BE49-F238E27FC236}">
                <a16:creationId xmlns:a16="http://schemas.microsoft.com/office/drawing/2014/main" id="{E010A72C-4E41-4F5C-82EB-FF569BBB4F97}"/>
              </a:ext>
            </a:extLst>
          </p:cNvPr>
          <p:cNvCxnSpPr/>
          <p:nvPr/>
        </p:nvCxnSpPr>
        <p:spPr>
          <a:xfrm>
            <a:off x="73660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158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BDEA8-EF28-4677-A3D9-C52CF1546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Next</a:t>
            </a:r>
            <a:r>
              <a:rPr lang="da-DK" dirty="0"/>
              <a:t>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C0394-819F-48CF-B18B-68D12E4E6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Fordeling af udviklingsomkostninger</a:t>
            </a:r>
          </a:p>
          <a:p>
            <a:r>
              <a:rPr lang="da-DK" dirty="0"/>
              <a:t>Fordeling af indtægter</a:t>
            </a:r>
          </a:p>
          <a:p>
            <a:r>
              <a:rPr lang="da-DK" dirty="0"/>
              <a:t>Plan for udrulning, beslutningspunkter og </a:t>
            </a:r>
            <a:r>
              <a:rPr lang="da-DK" dirty="0" err="1"/>
              <a:t>fallback</a:t>
            </a:r>
            <a:r>
              <a:rPr lang="da-DK" dirty="0"/>
              <a:t> plan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11B8E-9408-43A1-B775-D1DE9F9B5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B6AA-AE6E-46B8-BDB1-FBF7CF5A3508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8C392-62D4-4A00-94BE-70CD82117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F1608-557D-4951-84DE-30AD5C65F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13</a:t>
            </a:fld>
            <a:endParaRPr lang="da-DK"/>
          </a:p>
        </p:txBody>
      </p:sp>
      <p:cxnSp>
        <p:nvCxnSpPr>
          <p:cNvPr id="7" name="* storyline marker">
            <a:extLst>
              <a:ext uri="{FF2B5EF4-FFF2-40B4-BE49-F238E27FC236}">
                <a16:creationId xmlns:a16="http://schemas.microsoft.com/office/drawing/2014/main" id="{D39EB077-8C0B-4CE7-9831-E8845D01096F}"/>
              </a:ext>
            </a:extLst>
          </p:cNvPr>
          <p:cNvCxnSpPr/>
          <p:nvPr/>
        </p:nvCxnSpPr>
        <p:spPr>
          <a:xfrm>
            <a:off x="88392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012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9A78-6E5E-4378-B00F-5A13C6D47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Oversigt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4A41F-574A-4A55-822E-F3961629C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Brugerbehov og indkøbslistens indflydelse på købsstedet</a:t>
            </a:r>
          </a:p>
          <a:p>
            <a:r>
              <a:rPr lang="da-DK" dirty="0"/>
              <a:t>Koncept og forretningsmodel </a:t>
            </a:r>
          </a:p>
          <a:p>
            <a:r>
              <a:rPr lang="da-DK" dirty="0"/>
              <a:t>Den tekniske løsning</a:t>
            </a:r>
          </a:p>
          <a:p>
            <a:r>
              <a:rPr lang="da-DK" dirty="0"/>
              <a:t>Fremtidsperspektiver og konkurrence</a:t>
            </a:r>
          </a:p>
          <a:p>
            <a:r>
              <a:rPr lang="da-DK" dirty="0"/>
              <a:t>Hvad skal der til?</a:t>
            </a:r>
          </a:p>
          <a:p>
            <a:r>
              <a:rPr lang="da-DK" dirty="0" err="1"/>
              <a:t>Next</a:t>
            </a:r>
            <a:r>
              <a:rPr lang="da-DK" dirty="0"/>
              <a:t> step?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1E2FC0E-8001-43BE-863E-75F1C6AA2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BDF17-9F71-49EE-95ED-7458450A7D92}" type="datetime1">
              <a:rPr lang="da-DK" smtClean="0"/>
              <a:t>20-11-2018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25843BE-1065-4056-86FC-2D2AF1A90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0989F3-6F29-4F48-A9E2-7F906AE1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2</a:t>
            </a:fld>
            <a:endParaRPr lang="da-DK"/>
          </a:p>
        </p:txBody>
      </p:sp>
      <p:cxnSp>
        <p:nvCxnSpPr>
          <p:cNvPr id="4" name="* storyline marker">
            <a:extLst>
              <a:ext uri="{FF2B5EF4-FFF2-40B4-BE49-F238E27FC236}">
                <a16:creationId xmlns:a16="http://schemas.microsoft.com/office/drawing/2014/main" id="{F78CC466-7C41-4D08-AFFA-43C8EC784639}"/>
              </a:ext>
            </a:extLst>
          </p:cNvPr>
          <p:cNvCxnSpPr/>
          <p:nvPr/>
        </p:nvCxnSpPr>
        <p:spPr>
          <a:xfrm>
            <a:off x="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029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70EFF-65F5-487F-ADE3-49E3DF0F9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dirty="0"/>
              <a:t>Når du vil huske noget du skal købe…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3E1926-C820-482F-8351-AB515EB72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Papirliste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EE482C2-8106-4AF6-B6EE-B23C82976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021537"/>
            <a:ext cx="5157787" cy="1598741"/>
          </a:xfrm>
        </p:spPr>
        <p:txBody>
          <a:bodyPr>
            <a:normAutofit/>
          </a:bodyPr>
          <a:lstStyle/>
          <a:p>
            <a:r>
              <a:rPr lang="da-DK" sz="2000" dirty="0" err="1"/>
              <a:t>Ultra</a:t>
            </a:r>
            <a:r>
              <a:rPr lang="da-DK" sz="2000" dirty="0"/>
              <a:t> hurtig og simpel</a:t>
            </a:r>
          </a:p>
          <a:p>
            <a:r>
              <a:rPr lang="da-DK" sz="2000" dirty="0"/>
              <a:t>Nem at finde (sidder typisk fast eller ligger samme sted)</a:t>
            </a:r>
          </a:p>
          <a:p>
            <a:r>
              <a:rPr lang="da-DK" sz="2000" dirty="0">
                <a:solidFill>
                  <a:srgbClr val="FF0000"/>
                </a:solidFill>
              </a:rPr>
              <a:t>Skal senere indtastes i </a:t>
            </a:r>
            <a:r>
              <a:rPr lang="da-DK" sz="2000" dirty="0" err="1">
                <a:solidFill>
                  <a:srgbClr val="FF0000"/>
                </a:solidFill>
              </a:rPr>
              <a:t>app’en</a:t>
            </a:r>
            <a:endParaRPr lang="da-DK" sz="2000" dirty="0">
              <a:solidFill>
                <a:srgbClr val="FF0000"/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066B6F6-7AE7-4DE0-B03E-4E2269FA9A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a-DK" dirty="0"/>
              <a:t>Jeres  indkøbskurv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05CC5A55-53F2-4EFE-A599-1281D03C7D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21537"/>
            <a:ext cx="5183188" cy="1598741"/>
          </a:xfrm>
        </p:spPr>
        <p:txBody>
          <a:bodyPr>
            <a:normAutofit/>
          </a:bodyPr>
          <a:lstStyle/>
          <a:p>
            <a:r>
              <a:rPr lang="da-DK" sz="2000" dirty="0"/>
              <a:t>Nem at dele med andre i husstand</a:t>
            </a:r>
          </a:p>
          <a:p>
            <a:r>
              <a:rPr lang="da-DK" sz="2000" dirty="0"/>
              <a:t>Glemmer den aldrig derhjemme</a:t>
            </a:r>
          </a:p>
          <a:p>
            <a:r>
              <a:rPr lang="da-DK" sz="2000" dirty="0">
                <a:solidFill>
                  <a:srgbClr val="FF0000"/>
                </a:solidFill>
              </a:rPr>
              <a:t>Man har ikke altid sin mobil i nærheden</a:t>
            </a:r>
          </a:p>
          <a:p>
            <a:r>
              <a:rPr lang="da-DK" sz="2000" dirty="0">
                <a:solidFill>
                  <a:srgbClr val="FF0000"/>
                </a:solidFill>
              </a:rPr>
              <a:t>Mere besværlig end papir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5724DFD-09BE-4DF7-85C1-24FFCD0C7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08999-DACE-4516-9B0F-3E33379A8A58}" type="datetime1">
              <a:rPr lang="da-DK" smtClean="0"/>
              <a:t>20-11-2018</a:t>
            </a:fld>
            <a:endParaRPr lang="da-DK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B52F6A2-7067-41C5-9201-F2B1462C1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BD924B1-4B03-4201-9400-450E50D9B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3</a:t>
            </a:fld>
            <a:endParaRPr lang="da-DK"/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BD14F56F-F49E-48BB-A333-8CDA6E00E7EB}"/>
              </a:ext>
            </a:extLst>
          </p:cNvPr>
          <p:cNvSpPr txBox="1">
            <a:spLocks/>
          </p:cNvSpPr>
          <p:nvPr/>
        </p:nvSpPr>
        <p:spPr>
          <a:xfrm>
            <a:off x="839787" y="4371069"/>
            <a:ext cx="5157787" cy="159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2000" dirty="0"/>
              <a:t>Skal konverteres til Jeres  indkøbskurv =&gt; Risiko for at den tages med i Irma =&gt; </a:t>
            </a:r>
            <a:br>
              <a:rPr lang="da-DK" sz="2000" dirty="0"/>
            </a:br>
            <a:r>
              <a:rPr lang="da-DK" sz="2000" dirty="0">
                <a:solidFill>
                  <a:srgbClr val="FF0000"/>
                </a:solidFill>
              </a:rPr>
              <a:t>Mistet salg</a:t>
            </a:r>
          </a:p>
        </p:txBody>
      </p:sp>
      <p:sp>
        <p:nvSpPr>
          <p:cNvPr id="16" name="Content Placeholder 12">
            <a:extLst>
              <a:ext uri="{FF2B5EF4-FFF2-40B4-BE49-F238E27FC236}">
                <a16:creationId xmlns:a16="http://schemas.microsoft.com/office/drawing/2014/main" id="{50253C0D-18C1-447D-B4D8-79D1B9FCEA71}"/>
              </a:ext>
            </a:extLst>
          </p:cNvPr>
          <p:cNvSpPr txBox="1">
            <a:spLocks/>
          </p:cNvSpPr>
          <p:nvPr/>
        </p:nvSpPr>
        <p:spPr>
          <a:xfrm>
            <a:off x="6172199" y="4371069"/>
            <a:ext cx="5183188" cy="159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57A208"/>
                </a:solidFill>
                <a:latin typeface="Bahnschrift" panose="020B050204020402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2000" dirty="0"/>
              <a:t>Kan nemt erstattes med en anden leverandør</a:t>
            </a:r>
            <a:br>
              <a:rPr lang="da-DK" sz="2000" dirty="0"/>
            </a:br>
            <a:r>
              <a:rPr lang="da-DK" sz="2000" dirty="0"/>
              <a:t>=&gt; </a:t>
            </a:r>
            <a:r>
              <a:rPr lang="da-DK" sz="2000" dirty="0">
                <a:solidFill>
                  <a:srgbClr val="FF0000"/>
                </a:solidFill>
              </a:rPr>
              <a:t>Mistet salg eller mistet kunde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A2004F-86FB-421F-A349-45736C13B186}"/>
              </a:ext>
            </a:extLst>
          </p:cNvPr>
          <p:cNvSpPr txBox="1"/>
          <p:nvPr/>
        </p:nvSpPr>
        <p:spPr>
          <a:xfrm rot="16200000">
            <a:off x="-478243" y="2551298"/>
            <a:ext cx="1428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Bruger-vinkel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177B65-8C83-4D24-9A7E-9AC5DB14791D}"/>
              </a:ext>
            </a:extLst>
          </p:cNvPr>
          <p:cNvSpPr txBox="1"/>
          <p:nvPr/>
        </p:nvSpPr>
        <p:spPr>
          <a:xfrm rot="16200000">
            <a:off x="-688718" y="5106911"/>
            <a:ext cx="184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Forretnings-vinkel</a:t>
            </a:r>
          </a:p>
        </p:txBody>
      </p:sp>
      <p:cxnSp>
        <p:nvCxnSpPr>
          <p:cNvPr id="3" name="* storyline marker">
            <a:extLst>
              <a:ext uri="{FF2B5EF4-FFF2-40B4-BE49-F238E27FC236}">
                <a16:creationId xmlns:a16="http://schemas.microsoft.com/office/drawing/2014/main" id="{E742398C-598D-49C1-9B02-810DC2F44E9A}"/>
              </a:ext>
            </a:extLst>
          </p:cNvPr>
          <p:cNvCxnSpPr/>
          <p:nvPr/>
        </p:nvCxnSpPr>
        <p:spPr>
          <a:xfrm>
            <a:off x="14732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677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40F4127-E6B1-4579-8051-71BF3F7E3E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50" t="3481" r="32596" b="29054"/>
          <a:stretch/>
        </p:blipFill>
        <p:spPr>
          <a:xfrm rot="5400000">
            <a:off x="4597844" y="2850951"/>
            <a:ext cx="2936630" cy="30824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E72666-3AD6-49E4-8883-4A797B850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Koncept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858DA-7DE5-4A9C-8B75-01F6CC64F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63144-0F4D-44A9-A527-83299C926F1C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6A5E0-4779-4C22-BDEB-980A05F52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1E9A8-EFC1-4786-8B3F-AC82C12E7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4</a:t>
            </a:fld>
            <a:endParaRPr lang="da-DK"/>
          </a:p>
        </p:txBody>
      </p:sp>
      <p:pic>
        <p:nvPicPr>
          <p:cNvPr id="1028" name="Picture 4" descr="Billedresultat for nemlig.com app">
            <a:extLst>
              <a:ext uri="{FF2B5EF4-FFF2-40B4-BE49-F238E27FC236}">
                <a16:creationId xmlns:a16="http://schemas.microsoft.com/office/drawing/2014/main" id="{253B7A56-3232-4EFD-9840-847B749711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2504" y="3260536"/>
            <a:ext cx="1334782" cy="2373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C9C535EF-6179-4801-8B98-6153C2DF8CFD}"/>
              </a:ext>
            </a:extLst>
          </p:cNvPr>
          <p:cNvSpPr/>
          <p:nvPr/>
        </p:nvSpPr>
        <p:spPr>
          <a:xfrm>
            <a:off x="8149639" y="4276047"/>
            <a:ext cx="1511487" cy="3429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87E15A-A81B-4AA0-81F4-90A43E1D6543}"/>
              </a:ext>
            </a:extLst>
          </p:cNvPr>
          <p:cNvSpPr txBox="1"/>
          <p:nvPr/>
        </p:nvSpPr>
        <p:spPr>
          <a:xfrm rot="222473">
            <a:off x="4573832" y="2964675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roadway" panose="04040905080B02020502" pitchFamily="82" charset="0"/>
              </a:rPr>
              <a:t>** </a:t>
            </a:r>
            <a:r>
              <a:rPr lang="da-DK" b="1" dirty="0" err="1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roadway" panose="04040905080B02020502" pitchFamily="82" charset="0"/>
              </a:rPr>
              <a:t>Beep</a:t>
            </a:r>
            <a:r>
              <a:rPr lang="da-DK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Broadway" panose="04040905080B02020502" pitchFamily="82" charset="0"/>
              </a:rPr>
              <a:t> **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4E2529E-6FAF-497E-B7EA-B2C919D3AC4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79" t="24564" r="17564" b="14409"/>
          <a:stretch/>
        </p:blipFill>
        <p:spPr>
          <a:xfrm rot="5400000">
            <a:off x="-116855" y="2617181"/>
            <a:ext cx="4132388" cy="2354199"/>
          </a:xfrm>
          <a:prstGeom prst="rect">
            <a:avLst/>
          </a:prstGeom>
        </p:spPr>
      </p:pic>
      <p:sp>
        <p:nvSpPr>
          <p:cNvPr id="13" name="Thought Bubble: Cloud 12">
            <a:extLst>
              <a:ext uri="{FF2B5EF4-FFF2-40B4-BE49-F238E27FC236}">
                <a16:creationId xmlns:a16="http://schemas.microsoft.com/office/drawing/2014/main" id="{DF5398EC-201B-451E-8E0C-909A49F5DCFF}"/>
              </a:ext>
            </a:extLst>
          </p:cNvPr>
          <p:cNvSpPr/>
          <p:nvPr/>
        </p:nvSpPr>
        <p:spPr>
          <a:xfrm>
            <a:off x="2054820" y="888086"/>
            <a:ext cx="1779183" cy="730009"/>
          </a:xfrm>
          <a:prstGeom prst="cloudCallout">
            <a:avLst>
              <a:gd name="adj1" fmla="val -46850"/>
              <a:gd name="adj2" fmla="val 107115"/>
            </a:avLst>
          </a:prstGeom>
          <a:noFill/>
          <a:ln>
            <a:solidFill>
              <a:srgbClr val="8E1F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400" dirty="0" err="1"/>
              <a:t>We</a:t>
            </a:r>
            <a:r>
              <a:rPr lang="da-DK" sz="1400" dirty="0"/>
              <a:t> </a:t>
            </a:r>
            <a:r>
              <a:rPr lang="da-DK" sz="1400" dirty="0" err="1"/>
              <a:t>need</a:t>
            </a:r>
            <a:r>
              <a:rPr lang="da-DK" sz="1400" dirty="0"/>
              <a:t> more of </a:t>
            </a:r>
            <a:r>
              <a:rPr lang="da-DK" sz="1400" dirty="0" err="1"/>
              <a:t>this</a:t>
            </a:r>
            <a:endParaRPr lang="da-DK" sz="1400" dirty="0"/>
          </a:p>
        </p:txBody>
      </p:sp>
      <p:sp>
        <p:nvSpPr>
          <p:cNvPr id="16" name="Thought Bubble: Cloud 15">
            <a:extLst>
              <a:ext uri="{FF2B5EF4-FFF2-40B4-BE49-F238E27FC236}">
                <a16:creationId xmlns:a16="http://schemas.microsoft.com/office/drawing/2014/main" id="{26A07163-CB40-4161-9867-B6EA7BACE28E}"/>
              </a:ext>
            </a:extLst>
          </p:cNvPr>
          <p:cNvSpPr/>
          <p:nvPr/>
        </p:nvSpPr>
        <p:spPr>
          <a:xfrm>
            <a:off x="6461017" y="1942854"/>
            <a:ext cx="1779183" cy="730009"/>
          </a:xfrm>
          <a:prstGeom prst="cloudCallout">
            <a:avLst>
              <a:gd name="adj1" fmla="val -46850"/>
              <a:gd name="adj2" fmla="val 107115"/>
            </a:avLst>
          </a:prstGeom>
          <a:noFill/>
          <a:ln>
            <a:solidFill>
              <a:srgbClr val="8E1F9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sz="1400" dirty="0"/>
              <a:t>Done!</a:t>
            </a:r>
          </a:p>
        </p:txBody>
      </p:sp>
      <p:cxnSp>
        <p:nvCxnSpPr>
          <p:cNvPr id="3" name="* storyline marker">
            <a:extLst>
              <a:ext uri="{FF2B5EF4-FFF2-40B4-BE49-F238E27FC236}">
                <a16:creationId xmlns:a16="http://schemas.microsoft.com/office/drawing/2014/main" id="{3264B15C-74A6-4901-A550-E8E76F20EE58}"/>
              </a:ext>
            </a:extLst>
          </p:cNvPr>
          <p:cNvCxnSpPr/>
          <p:nvPr/>
        </p:nvCxnSpPr>
        <p:spPr>
          <a:xfrm>
            <a:off x="29464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995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FF4A8-8203-4190-A2BF-2A488355F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Forretningsmodel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055A7-5E66-45BE-BB98-6E6D91298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Indtægt via øget omsætning hos eksisterende kunder fordi:</a:t>
            </a:r>
          </a:p>
          <a:p>
            <a:pPr lvl="1"/>
            <a:r>
              <a:rPr lang="da-DK" dirty="0"/>
              <a:t>Barrieren ved at bruge </a:t>
            </a:r>
            <a:r>
              <a:rPr lang="da-DK" dirty="0" err="1"/>
              <a:t>app’ens</a:t>
            </a:r>
            <a:r>
              <a:rPr lang="da-DK" dirty="0"/>
              <a:t> indkøbsliste elimineres. Det bliver lettere end at bruge papir!</a:t>
            </a:r>
          </a:p>
          <a:p>
            <a:pPr lvl="1"/>
            <a:r>
              <a:rPr lang="da-DK" dirty="0"/>
              <a:t>Letheden vil også medføre bedre fastholdelse af kunder. </a:t>
            </a:r>
          </a:p>
          <a:p>
            <a:pPr lvl="1"/>
            <a:endParaRPr lang="da-DK" dirty="0"/>
          </a:p>
          <a:p>
            <a:r>
              <a:rPr lang="da-DK" dirty="0"/>
              <a:t>Go-to-</a:t>
            </a:r>
            <a:r>
              <a:rPr lang="da-DK" dirty="0" err="1"/>
              <a:t>market</a:t>
            </a:r>
            <a:r>
              <a:rPr lang="da-DK" dirty="0"/>
              <a:t>:</a:t>
            </a:r>
          </a:p>
          <a:p>
            <a:pPr lvl="1"/>
            <a:r>
              <a:rPr lang="da-DK" dirty="0"/>
              <a:t>Den eksisterende salgskanal anvendes.</a:t>
            </a:r>
          </a:p>
          <a:p>
            <a:pPr lvl="1"/>
            <a:r>
              <a:rPr lang="da-DK" dirty="0"/>
              <a:t>Marketing via </a:t>
            </a:r>
            <a:r>
              <a:rPr lang="da-DK" dirty="0" err="1"/>
              <a:t>app’en</a:t>
            </a:r>
            <a:r>
              <a:rPr lang="da-DK" dirty="0"/>
              <a:t> eller en flyer vedlagt en leverance.</a:t>
            </a:r>
          </a:p>
          <a:p>
            <a:pPr lvl="1"/>
            <a:endParaRPr lang="da-DK" dirty="0"/>
          </a:p>
          <a:p>
            <a:r>
              <a:rPr lang="da-DK" dirty="0"/>
              <a:t>Pris for forbruger:</a:t>
            </a:r>
          </a:p>
          <a:p>
            <a:pPr lvl="1"/>
            <a:r>
              <a:rPr lang="da-DK" dirty="0"/>
              <a:t>Gratis: Betal 100 </a:t>
            </a:r>
            <a:r>
              <a:rPr lang="da-DK" dirty="0" err="1"/>
              <a:t>kr</a:t>
            </a:r>
            <a:r>
              <a:rPr lang="da-DK" dirty="0"/>
              <a:t> for </a:t>
            </a:r>
            <a:r>
              <a:rPr lang="da-DK" dirty="0" err="1"/>
              <a:t>devicet</a:t>
            </a:r>
            <a:r>
              <a:rPr lang="da-DK" dirty="0"/>
              <a:t>, og få 100 kroners rabat på de første køb.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361FB-F8EA-4B33-AE00-0ACE75D99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B6AA-AE6E-46B8-BDB1-FBF7CF5A3508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934E-9B3D-4309-A295-C168288B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745E8-D2F5-4957-B147-870C766A0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5</a:t>
            </a:fld>
            <a:endParaRPr lang="da-DK"/>
          </a:p>
        </p:txBody>
      </p:sp>
      <p:cxnSp>
        <p:nvCxnSpPr>
          <p:cNvPr id="7" name="* storyline marker">
            <a:extLst>
              <a:ext uri="{FF2B5EF4-FFF2-40B4-BE49-F238E27FC236}">
                <a16:creationId xmlns:a16="http://schemas.microsoft.com/office/drawing/2014/main" id="{BB6B5ABD-1FBF-4A66-BBEF-2C841E74EFA1}"/>
              </a:ext>
            </a:extLst>
          </p:cNvPr>
          <p:cNvCxnSpPr/>
          <p:nvPr/>
        </p:nvCxnSpPr>
        <p:spPr>
          <a:xfrm>
            <a:off x="29464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430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91E45DE-2F81-4171-AA95-A28E65C0E298}"/>
              </a:ext>
            </a:extLst>
          </p:cNvPr>
          <p:cNvCxnSpPr>
            <a:cxnSpLocks/>
          </p:cNvCxnSpPr>
          <p:nvPr/>
        </p:nvCxnSpPr>
        <p:spPr>
          <a:xfrm flipV="1">
            <a:off x="2326333" y="1833280"/>
            <a:ext cx="2896461" cy="2618951"/>
          </a:xfrm>
          <a:prstGeom prst="straightConnector1">
            <a:avLst/>
          </a:prstGeom>
          <a:ln w="57150" cap="rnd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D5214C4-A8E0-4670-A18B-D29C0AFAF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dirty="0"/>
              <a:t>Løsning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6363E-0562-410E-AE0F-04F0348A2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8A66A-645F-4D43-B12D-7EDAA6EDEC90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C42B6-B8D4-4DE7-BC6C-92926888C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900FD-0BE3-46F9-9BDF-476AD56C2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6</a:t>
            </a:fld>
            <a:endParaRPr lang="da-DK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6F9BFBA-BCA4-4585-AC39-CD9708CAA9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208" t="14023" r="18118" b="19094"/>
          <a:stretch/>
        </p:blipFill>
        <p:spPr>
          <a:xfrm rot="5400000">
            <a:off x="2477969" y="4384264"/>
            <a:ext cx="2097634" cy="1470305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101A526-E33A-4980-81D8-1788D72D1DAD}"/>
              </a:ext>
            </a:extLst>
          </p:cNvPr>
          <p:cNvSpPr txBox="1"/>
          <p:nvPr/>
        </p:nvSpPr>
        <p:spPr>
          <a:xfrm>
            <a:off x="1903107" y="6425788"/>
            <a:ext cx="111440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dirty="0" err="1">
                <a:solidFill>
                  <a:srgbClr val="0070C0"/>
                </a:solidFill>
              </a:rPr>
              <a:t>Barcode</a:t>
            </a:r>
            <a:r>
              <a:rPr lang="da-DK" sz="1050" dirty="0">
                <a:solidFill>
                  <a:srgbClr val="0070C0"/>
                </a:solidFill>
              </a:rPr>
              <a:t> camera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ACE24AD-42F8-4CD7-A900-F92FD1ECB3BB}"/>
              </a:ext>
            </a:extLst>
          </p:cNvPr>
          <p:cNvGrpSpPr/>
          <p:nvPr/>
        </p:nvGrpSpPr>
        <p:grpSpPr>
          <a:xfrm>
            <a:off x="3431632" y="2651054"/>
            <a:ext cx="1348871" cy="546773"/>
            <a:chOff x="2561517" y="2017834"/>
            <a:chExt cx="3016952" cy="1066618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57BCBD5-13D4-49B3-938A-5DF79BB82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10254" y="2017834"/>
              <a:ext cx="2419350" cy="40005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9F14592-9289-4866-8B46-4F15B3D1A1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657"/>
            <a:stretch/>
          </p:blipFill>
          <p:spPr>
            <a:xfrm>
              <a:off x="4054468" y="2560575"/>
              <a:ext cx="1524001" cy="52387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4D00E6F-6BCF-4882-AB27-9CE8326866E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1517" y="2510667"/>
              <a:ext cx="1428750" cy="523875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56DE7C33-974C-430A-A9E2-D330B84ABA39}"/>
              </a:ext>
            </a:extLst>
          </p:cNvPr>
          <p:cNvSpPr txBox="1"/>
          <p:nvPr/>
        </p:nvSpPr>
        <p:spPr>
          <a:xfrm>
            <a:off x="2711570" y="2640685"/>
            <a:ext cx="85792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dirty="0" err="1">
                <a:solidFill>
                  <a:srgbClr val="0070C0"/>
                </a:solidFill>
              </a:rPr>
              <a:t>Raw</a:t>
            </a:r>
            <a:r>
              <a:rPr lang="da-DK" sz="1050" dirty="0">
                <a:solidFill>
                  <a:srgbClr val="0070C0"/>
                </a:solidFill>
              </a:rPr>
              <a:t> </a:t>
            </a:r>
            <a:r>
              <a:rPr lang="da-DK" sz="1050" dirty="0" err="1">
                <a:solidFill>
                  <a:srgbClr val="0070C0"/>
                </a:solidFill>
              </a:rPr>
              <a:t>photos</a:t>
            </a:r>
            <a:endParaRPr lang="da-DK" sz="1050" dirty="0">
              <a:solidFill>
                <a:srgbClr val="0070C0"/>
              </a:solidFill>
            </a:endParaRPr>
          </a:p>
          <a:p>
            <a:r>
              <a:rPr lang="da-DK" sz="1050" dirty="0">
                <a:solidFill>
                  <a:srgbClr val="0070C0"/>
                </a:solidFill>
              </a:rPr>
              <a:t>(via wi-fi)</a:t>
            </a:r>
          </a:p>
        </p:txBody>
      </p:sp>
      <p:pic>
        <p:nvPicPr>
          <p:cNvPr id="25" name="Picture 2" descr="Billedresultat for azure cloud">
            <a:extLst>
              <a:ext uri="{FF2B5EF4-FFF2-40B4-BE49-F238E27FC236}">
                <a16:creationId xmlns:a16="http://schemas.microsoft.com/office/drawing/2014/main" id="{CE731D98-60B4-4D33-AB33-9F1263073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1021" y="472290"/>
            <a:ext cx="1450437" cy="73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Billedresultat for azure cloud transparent">
            <a:extLst>
              <a:ext uri="{FF2B5EF4-FFF2-40B4-BE49-F238E27FC236}">
                <a16:creationId xmlns:a16="http://schemas.microsoft.com/office/drawing/2014/main" id="{AB970DD2-5770-40CC-93A7-8A5B21B75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9118" y="513743"/>
            <a:ext cx="2212412" cy="1156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18D08C9-28C2-433C-89DA-8350C2EC624A}"/>
              </a:ext>
            </a:extLst>
          </p:cNvPr>
          <p:cNvSpPr txBox="1"/>
          <p:nvPr/>
        </p:nvSpPr>
        <p:spPr>
          <a:xfrm>
            <a:off x="9329035" y="1170322"/>
            <a:ext cx="119616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dirty="0">
                <a:solidFill>
                  <a:srgbClr val="0070C0"/>
                </a:solidFill>
              </a:rPr>
              <a:t>3rd party </a:t>
            </a:r>
            <a:r>
              <a:rPr lang="da-DK" sz="1050" dirty="0" err="1">
                <a:solidFill>
                  <a:srgbClr val="0070C0"/>
                </a:solidFill>
              </a:rPr>
              <a:t>barcode</a:t>
            </a:r>
            <a:r>
              <a:rPr lang="da-DK" sz="1050" dirty="0">
                <a:solidFill>
                  <a:srgbClr val="0070C0"/>
                </a:solidFill>
              </a:rPr>
              <a:t> </a:t>
            </a:r>
          </a:p>
          <a:p>
            <a:r>
              <a:rPr lang="da-DK" sz="1050" dirty="0" err="1">
                <a:solidFill>
                  <a:srgbClr val="0070C0"/>
                </a:solidFill>
              </a:rPr>
              <a:t>recognizer</a:t>
            </a:r>
            <a:r>
              <a:rPr lang="da-DK" sz="1050" dirty="0">
                <a:solidFill>
                  <a:srgbClr val="0070C0"/>
                </a:solidFill>
              </a:rPr>
              <a:t> service</a:t>
            </a:r>
          </a:p>
        </p:txBody>
      </p:sp>
      <p:pic>
        <p:nvPicPr>
          <p:cNvPr id="34" name="Picture 4" descr="Billedresultat for nemlig.com app">
            <a:extLst>
              <a:ext uri="{FF2B5EF4-FFF2-40B4-BE49-F238E27FC236}">
                <a16:creationId xmlns:a16="http://schemas.microsoft.com/office/drawing/2014/main" id="{9DB7F77B-3575-45AC-A925-41557CA07C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1431" y="4515068"/>
            <a:ext cx="892394" cy="1587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B7873D4-F918-40C7-9DB8-48A133EC2057}"/>
              </a:ext>
            </a:extLst>
          </p:cNvPr>
          <p:cNvGrpSpPr/>
          <p:nvPr/>
        </p:nvGrpSpPr>
        <p:grpSpPr>
          <a:xfrm>
            <a:off x="7528251" y="2519468"/>
            <a:ext cx="1759475" cy="1617762"/>
            <a:chOff x="5696624" y="1915460"/>
            <a:chExt cx="2743201" cy="2743201"/>
          </a:xfrm>
        </p:grpSpPr>
        <p:pic>
          <p:nvPicPr>
            <p:cNvPr id="2062" name="Picture 14" descr="Billedresultat for server cloud icon transparent">
              <a:extLst>
                <a:ext uri="{FF2B5EF4-FFF2-40B4-BE49-F238E27FC236}">
                  <a16:creationId xmlns:a16="http://schemas.microsoft.com/office/drawing/2014/main" id="{E59EDF6C-061A-48CF-97FB-5CF46F98F0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96624" y="1915460"/>
              <a:ext cx="2743201" cy="27432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6" name="Picture 8" descr="Billedresultat for nemlig.com transparent">
              <a:extLst>
                <a:ext uri="{FF2B5EF4-FFF2-40B4-BE49-F238E27FC236}">
                  <a16:creationId xmlns:a16="http://schemas.microsoft.com/office/drawing/2014/main" id="{FA3388DF-4E0C-4A7E-B8E3-DFC272F24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5636" y="3030332"/>
              <a:ext cx="1085175" cy="1085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3D52F0D-7F07-406F-B18A-1D2E83EE9808}"/>
              </a:ext>
            </a:extLst>
          </p:cNvPr>
          <p:cNvSpPr txBox="1"/>
          <p:nvPr/>
        </p:nvSpPr>
        <p:spPr>
          <a:xfrm>
            <a:off x="586272" y="598384"/>
            <a:ext cx="1316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57A208"/>
                </a:solidFill>
              </a:rPr>
              <a:t>(kører i dag)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AD0EF1E-D280-4C38-9E75-FD1886AD9C6C}"/>
              </a:ext>
            </a:extLst>
          </p:cNvPr>
          <p:cNvSpPr txBox="1"/>
          <p:nvPr/>
        </p:nvSpPr>
        <p:spPr>
          <a:xfrm>
            <a:off x="9175036" y="2750166"/>
            <a:ext cx="111280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dirty="0">
                <a:solidFill>
                  <a:srgbClr val="0070C0"/>
                </a:solidFill>
              </a:rPr>
              <a:t>Online shopping</a:t>
            </a:r>
          </a:p>
          <a:p>
            <a:r>
              <a:rPr lang="da-DK" sz="1050" dirty="0">
                <a:solidFill>
                  <a:srgbClr val="0070C0"/>
                </a:solidFill>
              </a:rPr>
              <a:t>server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E11B333-F673-4C33-8789-2C860BABDD46}"/>
              </a:ext>
            </a:extLst>
          </p:cNvPr>
          <p:cNvSpPr txBox="1"/>
          <p:nvPr/>
        </p:nvSpPr>
        <p:spPr>
          <a:xfrm>
            <a:off x="9996928" y="3978218"/>
            <a:ext cx="90281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dirty="0">
                <a:solidFill>
                  <a:srgbClr val="0070C0"/>
                </a:solidFill>
              </a:rPr>
              <a:t>App with </a:t>
            </a:r>
          </a:p>
          <a:p>
            <a:r>
              <a:rPr lang="da-DK" sz="1050" dirty="0">
                <a:solidFill>
                  <a:srgbClr val="0070C0"/>
                </a:solidFill>
              </a:rPr>
              <a:t>shopping list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2D4499D-5403-44E9-B459-76284ABC3CD8}"/>
              </a:ext>
            </a:extLst>
          </p:cNvPr>
          <p:cNvSpPr txBox="1"/>
          <p:nvPr/>
        </p:nvSpPr>
        <p:spPr>
          <a:xfrm>
            <a:off x="7200689" y="1907079"/>
            <a:ext cx="116089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dirty="0">
                <a:solidFill>
                  <a:srgbClr val="0070C0"/>
                </a:solidFill>
              </a:rPr>
              <a:t>(</a:t>
            </a:r>
            <a:r>
              <a:rPr lang="da-DK" sz="1050" dirty="0" err="1">
                <a:solidFill>
                  <a:srgbClr val="0070C0"/>
                </a:solidFill>
              </a:rPr>
              <a:t>barcode</a:t>
            </a:r>
            <a:r>
              <a:rPr lang="da-DK" sz="1050" dirty="0">
                <a:solidFill>
                  <a:srgbClr val="0070C0"/>
                </a:solidFill>
              </a:rPr>
              <a:t>, user ID)</a:t>
            </a:r>
          </a:p>
        </p:txBody>
      </p:sp>
      <p:pic>
        <p:nvPicPr>
          <p:cNvPr id="2064" name="Picture 16" descr="Billedresultat for flueben transparent">
            <a:extLst>
              <a:ext uri="{FF2B5EF4-FFF2-40B4-BE49-F238E27FC236}">
                <a16:creationId xmlns:a16="http://schemas.microsoft.com/office/drawing/2014/main" id="{F504C196-02C4-4849-A86B-122B4C2D9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680" y="5674405"/>
            <a:ext cx="223923" cy="22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ABF29EC-057B-4A10-A59D-87D72931F04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backgroundMark x1="41094" y1="50000" x2="43164" y2="56111"/>
                        <a14:backgroundMark x1="43164" y1="56111" x2="41641" y2="49722"/>
                        <a14:backgroundMark x1="41641" y1="49722" x2="44609" y2="54931"/>
                        <a14:backgroundMark x1="44609" y1="54931" x2="41914" y2="54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27" y="4515069"/>
            <a:ext cx="2258094" cy="1270178"/>
          </a:xfrm>
          <a:prstGeom prst="rect">
            <a:avLst/>
          </a:prstGeom>
        </p:spPr>
      </p:pic>
      <p:pic>
        <p:nvPicPr>
          <p:cNvPr id="49" name="Picture 16" descr="Billedresultat for flueben transparent">
            <a:extLst>
              <a:ext uri="{FF2B5EF4-FFF2-40B4-BE49-F238E27FC236}">
                <a16:creationId xmlns:a16="http://schemas.microsoft.com/office/drawing/2014/main" id="{4FB9E3AC-195E-4350-A5FA-BE5B5A75B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4551" y="2318143"/>
            <a:ext cx="223923" cy="22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16" descr="Billedresultat for flueben transparent">
            <a:extLst>
              <a:ext uri="{FF2B5EF4-FFF2-40B4-BE49-F238E27FC236}">
                <a16:creationId xmlns:a16="http://schemas.microsoft.com/office/drawing/2014/main" id="{35ECF1D8-E15C-401F-83F1-6987295A9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518" y="765110"/>
            <a:ext cx="223923" cy="22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Picture 16" descr="Billedresultat for flueben transparent">
            <a:extLst>
              <a:ext uri="{FF2B5EF4-FFF2-40B4-BE49-F238E27FC236}">
                <a16:creationId xmlns:a16="http://schemas.microsoft.com/office/drawing/2014/main" id="{8806B366-4B70-4C11-8146-B88E637F0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8026" y="722743"/>
            <a:ext cx="223923" cy="22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77DC25A3-622D-40AC-8472-2CF7C12DA45C}"/>
              </a:ext>
            </a:extLst>
          </p:cNvPr>
          <p:cNvSpPr txBox="1"/>
          <p:nvPr/>
        </p:nvSpPr>
        <p:spPr>
          <a:xfrm>
            <a:off x="989893" y="5646018"/>
            <a:ext cx="1228221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dirty="0" err="1">
                <a:solidFill>
                  <a:srgbClr val="0070C0"/>
                </a:solidFill>
              </a:rPr>
              <a:t>Mock</a:t>
            </a:r>
            <a:r>
              <a:rPr lang="da-DK" sz="1050" dirty="0">
                <a:solidFill>
                  <a:srgbClr val="0070C0"/>
                </a:solidFill>
              </a:rPr>
              <a:t>-up hardware</a:t>
            </a:r>
          </a:p>
          <a:p>
            <a:r>
              <a:rPr lang="da-DK" sz="1050" dirty="0">
                <a:solidFill>
                  <a:srgbClr val="0070C0"/>
                </a:solidFill>
              </a:rPr>
              <a:t>(</a:t>
            </a:r>
            <a:r>
              <a:rPr lang="da-DK" sz="1050" dirty="0" err="1">
                <a:solidFill>
                  <a:srgbClr val="0070C0"/>
                </a:solidFill>
              </a:rPr>
              <a:t>fully</a:t>
            </a:r>
            <a:r>
              <a:rPr lang="da-DK" sz="1050" dirty="0">
                <a:solidFill>
                  <a:srgbClr val="0070C0"/>
                </a:solidFill>
              </a:rPr>
              <a:t> </a:t>
            </a:r>
            <a:r>
              <a:rPr lang="da-DK" sz="1050" dirty="0" err="1">
                <a:solidFill>
                  <a:srgbClr val="0070C0"/>
                </a:solidFill>
              </a:rPr>
              <a:t>functional</a:t>
            </a:r>
            <a:r>
              <a:rPr lang="da-DK" sz="1050" dirty="0">
                <a:solidFill>
                  <a:srgbClr val="0070C0"/>
                </a:solidFill>
              </a:rPr>
              <a:t>)</a:t>
            </a:r>
          </a:p>
        </p:txBody>
      </p:sp>
      <p:pic>
        <p:nvPicPr>
          <p:cNvPr id="53" name="Picture 16" descr="Billedresultat for flueben transparent">
            <a:extLst>
              <a:ext uri="{FF2B5EF4-FFF2-40B4-BE49-F238E27FC236}">
                <a16:creationId xmlns:a16="http://schemas.microsoft.com/office/drawing/2014/main" id="{D4936FF4-9F3A-469D-B171-5C1A5E19C4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3149" y="1779566"/>
            <a:ext cx="223923" cy="22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966E5BB-D5E1-4425-A384-D7E2C12B2C7B}"/>
              </a:ext>
            </a:extLst>
          </p:cNvPr>
          <p:cNvCxnSpPr>
            <a:cxnSpLocks/>
          </p:cNvCxnSpPr>
          <p:nvPr/>
        </p:nvCxnSpPr>
        <p:spPr>
          <a:xfrm>
            <a:off x="8910056" y="3854888"/>
            <a:ext cx="1086871" cy="1194686"/>
          </a:xfrm>
          <a:prstGeom prst="straightConnector1">
            <a:avLst/>
          </a:prstGeom>
          <a:ln w="57150" cap="rnd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EE4E516-C734-4F37-8C02-92BC8A51226C}"/>
              </a:ext>
            </a:extLst>
          </p:cNvPr>
          <p:cNvCxnSpPr>
            <a:cxnSpLocks/>
          </p:cNvCxnSpPr>
          <p:nvPr/>
        </p:nvCxnSpPr>
        <p:spPr>
          <a:xfrm>
            <a:off x="6950732" y="1815299"/>
            <a:ext cx="861640" cy="934867"/>
          </a:xfrm>
          <a:prstGeom prst="straightConnector1">
            <a:avLst/>
          </a:prstGeom>
          <a:ln w="57150" cap="rnd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B0AA9B13-D217-44B2-9D2B-C788945B982F}"/>
              </a:ext>
            </a:extLst>
          </p:cNvPr>
          <p:cNvCxnSpPr>
            <a:cxnSpLocks/>
          </p:cNvCxnSpPr>
          <p:nvPr/>
        </p:nvCxnSpPr>
        <p:spPr>
          <a:xfrm>
            <a:off x="7258646" y="1004011"/>
            <a:ext cx="1686605" cy="1"/>
          </a:xfrm>
          <a:prstGeom prst="straightConnector1">
            <a:avLst/>
          </a:prstGeom>
          <a:ln w="57150" cap="rnd"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C3CDB2AC-1328-4F9D-91B1-6F19B0A0EADA}"/>
              </a:ext>
            </a:extLst>
          </p:cNvPr>
          <p:cNvSpPr/>
          <p:nvPr/>
        </p:nvSpPr>
        <p:spPr>
          <a:xfrm>
            <a:off x="648127" y="4057653"/>
            <a:ext cx="4015623" cy="2409209"/>
          </a:xfrm>
          <a:prstGeom prst="rect">
            <a:avLst/>
          </a:prstGeom>
          <a:noFill/>
          <a:ln>
            <a:solidFill>
              <a:srgbClr val="00B0F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16BD25D-57A4-459C-8598-169B4E953610}"/>
              </a:ext>
            </a:extLst>
          </p:cNvPr>
          <p:cNvSpPr txBox="1"/>
          <p:nvPr/>
        </p:nvSpPr>
        <p:spPr>
          <a:xfrm>
            <a:off x="2791633" y="6051950"/>
            <a:ext cx="11256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050" dirty="0">
                <a:solidFill>
                  <a:srgbClr val="0070C0"/>
                </a:solidFill>
              </a:rPr>
              <a:t>Industrial design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71519FD-6DA3-4556-8548-C6BE5B45792E}"/>
              </a:ext>
            </a:extLst>
          </p:cNvPr>
          <p:cNvSpPr txBox="1"/>
          <p:nvPr/>
        </p:nvSpPr>
        <p:spPr>
          <a:xfrm>
            <a:off x="7693442" y="221288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2800" b="1" dirty="0">
                <a:solidFill>
                  <a:srgbClr val="FF0000"/>
                </a:solidFill>
              </a:rPr>
              <a:t>×</a:t>
            </a:r>
          </a:p>
        </p:txBody>
      </p:sp>
      <p:pic>
        <p:nvPicPr>
          <p:cNvPr id="75" name="Picture 16" descr="Billedresultat for flueben transparent">
            <a:extLst>
              <a:ext uri="{FF2B5EF4-FFF2-40B4-BE49-F238E27FC236}">
                <a16:creationId xmlns:a16="http://schemas.microsoft.com/office/drawing/2014/main" id="{93B5F5ED-8C53-41AB-B1AA-E15999AB3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7515" y="4193661"/>
            <a:ext cx="223923" cy="22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* storyline marker">
            <a:extLst>
              <a:ext uri="{FF2B5EF4-FFF2-40B4-BE49-F238E27FC236}">
                <a16:creationId xmlns:a16="http://schemas.microsoft.com/office/drawing/2014/main" id="{CBDBAB33-9F7B-45C6-B644-1A48D43D74F9}"/>
              </a:ext>
            </a:extLst>
          </p:cNvPr>
          <p:cNvCxnSpPr/>
          <p:nvPr/>
        </p:nvCxnSpPr>
        <p:spPr>
          <a:xfrm>
            <a:off x="44196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340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73149-51CF-4A58-849A-DAE048E25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Design-drivere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6A0D7-AAAE-4F33-8938-5BFEC77AA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a-DK" dirty="0"/>
              <a:t>Vigtigst: Lav produktionspris</a:t>
            </a:r>
          </a:p>
          <a:p>
            <a:pPr lvl="1"/>
            <a:r>
              <a:rPr lang="da-DK" dirty="0"/>
              <a:t>Det skal være gratis for forbrugeren. Ellers er der direkte konkurrence med Google Home, Echo/Alexa, Siri m. fl. </a:t>
            </a:r>
          </a:p>
          <a:p>
            <a:pPr lvl="1"/>
            <a:r>
              <a:rPr lang="da-DK" dirty="0"/>
              <a:t>Stregkodescannere er generelt dyre, da de indeholder en laser. Her bruges et meget billigt kamera.</a:t>
            </a:r>
          </a:p>
          <a:p>
            <a:r>
              <a:rPr lang="da-DK" dirty="0"/>
              <a:t>Al databehandling i skyen </a:t>
            </a:r>
          </a:p>
          <a:p>
            <a:pPr lvl="1"/>
            <a:r>
              <a:rPr lang="da-DK" dirty="0"/>
              <a:t>skalerbarhed på omfang og features</a:t>
            </a:r>
          </a:p>
          <a:p>
            <a:pPr lvl="1"/>
            <a:r>
              <a:rPr lang="da-DK" dirty="0"/>
              <a:t>Nemme ændringer og udrulning</a:t>
            </a:r>
          </a:p>
          <a:p>
            <a:pPr lvl="1"/>
            <a:r>
              <a:rPr lang="da-DK" dirty="0"/>
              <a:t>Nemmere data opbevaring på serversiden</a:t>
            </a:r>
          </a:p>
          <a:p>
            <a:pPr lvl="1"/>
            <a:r>
              <a:rPr lang="da-DK" dirty="0"/>
              <a:t>Uafhængighed af shop-leverandør =&gt; flere muligheder for udrulning.</a:t>
            </a:r>
          </a:p>
          <a:p>
            <a:r>
              <a:rPr lang="da-DK" dirty="0" err="1"/>
              <a:t>Wifi</a:t>
            </a:r>
            <a:endParaRPr lang="da-DK" dirty="0"/>
          </a:p>
          <a:p>
            <a:pPr lvl="1"/>
            <a:r>
              <a:rPr lang="da-DK" dirty="0"/>
              <a:t>Langt mest udbredt i almindelige hjem</a:t>
            </a:r>
          </a:p>
          <a:p>
            <a:pPr lvl="1"/>
            <a:r>
              <a:rPr lang="da-DK" dirty="0"/>
              <a:t>Uafhængighed af mobiler (som bruger </a:t>
            </a:r>
            <a:r>
              <a:rPr lang="da-DK" dirty="0" err="1"/>
              <a:t>bluetooth</a:t>
            </a:r>
            <a:r>
              <a:rPr lang="da-DK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B93C7-B5CB-4017-A19C-AF34D9354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B6AA-AE6E-46B8-BDB1-FBF7CF5A3508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CF92A-6743-46BF-B9AF-6952D1FA2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AB7A3-F012-4B9D-9091-53F9D377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7</a:t>
            </a:fld>
            <a:endParaRPr lang="da-DK"/>
          </a:p>
        </p:txBody>
      </p:sp>
      <p:cxnSp>
        <p:nvCxnSpPr>
          <p:cNvPr id="7" name="* storyline marker">
            <a:extLst>
              <a:ext uri="{FF2B5EF4-FFF2-40B4-BE49-F238E27FC236}">
                <a16:creationId xmlns:a16="http://schemas.microsoft.com/office/drawing/2014/main" id="{DA5B81B2-6807-4015-B76D-D8A854C0D3DB}"/>
              </a:ext>
            </a:extLst>
          </p:cNvPr>
          <p:cNvCxnSpPr/>
          <p:nvPr/>
        </p:nvCxnSpPr>
        <p:spPr>
          <a:xfrm>
            <a:off x="44196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348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51DB8-613A-4E1D-B175-5C8A6721D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Sikkerhed og GDPR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437D4-F79F-4608-8411-E93B450A2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Ingen personhenførbare data i transmission. Kun et </a:t>
            </a:r>
            <a:r>
              <a:rPr lang="da-DK" dirty="0" err="1"/>
              <a:t>device</a:t>
            </a:r>
            <a:r>
              <a:rPr lang="da-DK" dirty="0"/>
              <a:t> ID, der kobles til konto af kunden selv i appen.</a:t>
            </a:r>
          </a:p>
          <a:p>
            <a:r>
              <a:rPr lang="da-DK" dirty="0"/>
              <a:t>Device i dvale når ej i brug. Der kan kun tages billeder ved tryk på knap.</a:t>
            </a:r>
          </a:p>
          <a:p>
            <a:r>
              <a:rPr lang="da-DK" dirty="0" err="1"/>
              <a:t>Wifi</a:t>
            </a:r>
            <a:r>
              <a:rPr lang="da-DK" dirty="0"/>
              <a:t> niveau: det skal der klart arbejdes med.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0A708-C319-46EE-9D44-7D47C5EDA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B6AA-AE6E-46B8-BDB1-FBF7CF5A3508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60801-EF6B-4060-8358-CEE928F5E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EDA65-59EA-4A15-8C5E-2F800604C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8</a:t>
            </a:fld>
            <a:endParaRPr lang="da-DK"/>
          </a:p>
        </p:txBody>
      </p:sp>
      <p:cxnSp>
        <p:nvCxnSpPr>
          <p:cNvPr id="7" name="* storyline marker">
            <a:extLst>
              <a:ext uri="{FF2B5EF4-FFF2-40B4-BE49-F238E27FC236}">
                <a16:creationId xmlns:a16="http://schemas.microsoft.com/office/drawing/2014/main" id="{E9E64142-0A84-4C61-9A0B-C1DE742654F2}"/>
              </a:ext>
            </a:extLst>
          </p:cNvPr>
          <p:cNvCxnSpPr/>
          <p:nvPr/>
        </p:nvCxnSpPr>
        <p:spPr>
          <a:xfrm>
            <a:off x="44196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816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917B2-FBE2-4106-9C47-5F6FC1DB0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Fremtidsperspektiver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BDCDC-6E74-4CBE-933F-FFD945737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Når først man har noget hardware på køleskabet, kan konceptet udvides:</a:t>
            </a:r>
          </a:p>
          <a:p>
            <a:pPr lvl="1"/>
            <a:r>
              <a:rPr lang="da-DK" dirty="0"/>
              <a:t>Tage billeder af tingene og genkend dem i stedet for af stregkoder.</a:t>
            </a:r>
          </a:p>
          <a:p>
            <a:pPr lvl="1"/>
            <a:r>
              <a:rPr lang="da-DK" dirty="0"/>
              <a:t>Tal til den.</a:t>
            </a:r>
          </a:p>
          <a:p>
            <a:pPr lvl="1"/>
            <a:r>
              <a:rPr lang="da-DK" dirty="0"/>
              <a:t>Udvid til huskelister generelt</a:t>
            </a:r>
          </a:p>
          <a:p>
            <a:pPr lvl="1"/>
            <a:r>
              <a:rPr lang="da-DK" dirty="0"/>
              <a:t>Inde i køleskabet</a:t>
            </a:r>
          </a:p>
          <a:p>
            <a:r>
              <a:rPr lang="da-DK" dirty="0"/>
              <a:t>Mange varianter af industrielt design:</a:t>
            </a:r>
          </a:p>
          <a:p>
            <a:pPr lvl="1"/>
            <a:r>
              <a:rPr lang="da-DK" dirty="0"/>
              <a:t>Håndholdt</a:t>
            </a:r>
          </a:p>
          <a:p>
            <a:pPr lvl="1"/>
            <a:r>
              <a:rPr lang="da-DK" dirty="0"/>
              <a:t>Helt </a:t>
            </a:r>
            <a:r>
              <a:rPr lang="da-DK" dirty="0" err="1"/>
              <a:t>wireless</a:t>
            </a:r>
            <a:r>
              <a:rPr lang="da-DK" dirty="0"/>
              <a:t> (batteridrevet)</a:t>
            </a:r>
          </a:p>
          <a:p>
            <a:r>
              <a:rPr lang="da-DK" dirty="0"/>
              <a:t>Kan formentligt bruges i andre brancher, hvor stregkoder skal scannes billigt.</a:t>
            </a:r>
          </a:p>
          <a:p>
            <a:pPr lvl="1"/>
            <a:endParaRPr lang="da-DK" dirty="0"/>
          </a:p>
          <a:p>
            <a:pPr lvl="1"/>
            <a:endParaRPr lang="da-DK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48F1D-D4CD-4B90-98A5-85B4F51D5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4B6AA-AE6E-46B8-BDB1-FBF7CF5A3508}" type="datetime1">
              <a:rPr lang="da-DK" smtClean="0"/>
              <a:t>20-11-2018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1643B-56BD-4B63-891B-9128B8318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MEMENTO – Nikolaj Nøhr-Rasmussen </a:t>
            </a:r>
            <a:endParaRPr lang="da-DK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FE7F0-55D4-4F37-81A4-9193FDEB6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5FC7A-D1FE-431A-8BA7-275F67334284}" type="slidenum">
              <a:rPr lang="da-DK" smtClean="0"/>
              <a:t>9</a:t>
            </a:fld>
            <a:endParaRPr lang="da-DK"/>
          </a:p>
        </p:txBody>
      </p:sp>
      <p:cxnSp>
        <p:nvCxnSpPr>
          <p:cNvPr id="7" name="* storyline marker">
            <a:extLst>
              <a:ext uri="{FF2B5EF4-FFF2-40B4-BE49-F238E27FC236}">
                <a16:creationId xmlns:a16="http://schemas.microsoft.com/office/drawing/2014/main" id="{E2317BA6-0C1E-4D06-8C5F-8C6845187409}"/>
              </a:ext>
            </a:extLst>
          </p:cNvPr>
          <p:cNvCxnSpPr/>
          <p:nvPr/>
        </p:nvCxnSpPr>
        <p:spPr>
          <a:xfrm>
            <a:off x="5892800" y="6809018"/>
            <a:ext cx="1473200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979348"/>
      </p:ext>
    </p:extLst>
  </p:cSld>
  <p:clrMapOvr>
    <a:masterClrMapping/>
  </p:clrMapOvr>
</p:sld>
</file>

<file path=ppt/theme/theme1.xml><?xml version="1.0" encoding="utf-8"?>
<a:theme xmlns:a="http://schemas.openxmlformats.org/drawingml/2006/main" name="MEMENTO V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0" id="{A7AC5EEE-481D-4F29-9B8F-C73ED7CF8B12}" vid="{761D4F70-242F-434A-A3CD-B0A6A3056F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MEMENTO V4</Template>
  <TotalTime>1562</TotalTime>
  <Words>743</Words>
  <Application>Microsoft Office PowerPoint</Application>
  <PresentationFormat>Widescreen</PresentationFormat>
  <Paragraphs>162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Bahnschrift</vt:lpstr>
      <vt:lpstr>Bahnschrift SemiBold</vt:lpstr>
      <vt:lpstr>Broadway</vt:lpstr>
      <vt:lpstr>Calibri</vt:lpstr>
      <vt:lpstr>MEMENTO V4</vt:lpstr>
      <vt:lpstr>MEMENTO</vt:lpstr>
      <vt:lpstr>Oversigt</vt:lpstr>
      <vt:lpstr>Når du vil huske noget du skal købe…</vt:lpstr>
      <vt:lpstr>Koncept</vt:lpstr>
      <vt:lpstr>Forretningsmodel</vt:lpstr>
      <vt:lpstr>Løsning</vt:lpstr>
      <vt:lpstr>Design-drivere</vt:lpstr>
      <vt:lpstr>Sikkerhed og GDPR</vt:lpstr>
      <vt:lpstr>Fremtidsperspektiver</vt:lpstr>
      <vt:lpstr>Konkurrence</vt:lpstr>
      <vt:lpstr>Udrulningsplan</vt:lpstr>
      <vt:lpstr>Nøgle Risici</vt:lpstr>
      <vt:lpstr>Next step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Memento concept presentation</dc:title>
  <dc:creator>Nikolaj Nøhr-Rasmussen</dc:creator>
  <cp:keywords>v1</cp:keywords>
  <cp:lastModifiedBy>Nikolaj Nøhr-Rasmussen</cp:lastModifiedBy>
  <cp:revision>51</cp:revision>
  <dcterms:created xsi:type="dcterms:W3CDTF">2018-11-13T10:48:29Z</dcterms:created>
  <dcterms:modified xsi:type="dcterms:W3CDTF">2018-11-20T13:28:39Z</dcterms:modified>
</cp:coreProperties>
</file>

<file path=docProps/thumbnail.jpeg>
</file>